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73" r:id="rId7"/>
    <p:sldId id="272" r:id="rId8"/>
    <p:sldId id="271" r:id="rId9"/>
    <p:sldId id="262" r:id="rId10"/>
    <p:sldId id="269" r:id="rId11"/>
    <p:sldId id="268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62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3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5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4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48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69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16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59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74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611560" y="1720840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5400" b="1" dirty="0">
                <a:solidFill>
                  <a:srgbClr val="00B050"/>
                </a:solidFill>
                <a:latin typeface="Arial Black" pitchFamily="34" charset="0"/>
                <a:ea typeface="+mj-ea"/>
                <a:cs typeface="+mj-cs"/>
              </a:rPr>
              <a:t>Leidinggeven voor </a:t>
            </a:r>
            <a:r>
              <a:rPr lang="nl-NL" sz="5400" b="1" dirty="0" smtClean="0">
                <a:solidFill>
                  <a:srgbClr val="00B050"/>
                </a:solidFill>
                <a:latin typeface="Arial Black" pitchFamily="34" charset="0"/>
                <a:ea typeface="+mj-ea"/>
                <a:cs typeface="+mj-cs"/>
              </a:rPr>
              <a:t>middenkader les 4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403648" y="4221088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solidFill>
                  <a:srgbClr val="00B050"/>
                </a:solidFill>
                <a:latin typeface="Arial Black" pitchFamily="34" charset="0"/>
              </a:rPr>
              <a:t>Conflict en afhankelijkheid</a:t>
            </a:r>
            <a:endParaRPr lang="nl-NL" sz="36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98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688362"/>
            <a:ext cx="5400600" cy="536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67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692208"/>
            <a:ext cx="5400600" cy="536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67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691680" y="548680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00B050"/>
                </a:solidFill>
              </a:rPr>
              <a:t>Wat zijn conflictstijlen?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547664" y="1556792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C00000"/>
                </a:solidFill>
              </a:rPr>
              <a:t>Een speciaal geval van beïnvloeding vinden we bij conflicten of tegenstrijdige belangen.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547664" y="2519185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rgbClr val="C00000"/>
                </a:solidFill>
              </a:rPr>
              <a:t>vijf </a:t>
            </a:r>
            <a:r>
              <a:rPr lang="nl-NL" sz="2400" b="1" dirty="0">
                <a:solidFill>
                  <a:srgbClr val="C00000"/>
                </a:solidFill>
              </a:rPr>
              <a:t>verschillende manieren karakteriseren om met tegenstrijdige belangen om te </a:t>
            </a:r>
            <a:r>
              <a:rPr lang="nl-NL" sz="2400" b="1" dirty="0" smtClean="0">
                <a:solidFill>
                  <a:srgbClr val="C00000"/>
                </a:solidFill>
              </a:rPr>
              <a:t>gaan:</a:t>
            </a:r>
            <a:endParaRPr lang="nl-NL" sz="2400" b="1" dirty="0">
              <a:solidFill>
                <a:srgbClr val="C000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191202" y="363573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1: </a:t>
            </a:r>
            <a:r>
              <a:rPr lang="pt-BR" b="1" dirty="0"/>
              <a:t>D O O R D R U K K E N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3191202" y="40050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2: </a:t>
            </a:r>
            <a:r>
              <a:rPr lang="pt-BR" b="1" dirty="0"/>
              <a:t>V E R M I J D E N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3191202" y="437439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3: </a:t>
            </a:r>
            <a:r>
              <a:rPr lang="pt-BR" b="1" dirty="0"/>
              <a:t>S A M E N W E R K E N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3191202" y="474372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4: </a:t>
            </a:r>
            <a:r>
              <a:rPr lang="pt-BR" b="1" dirty="0"/>
              <a:t>T O E G E V E N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3178912" y="5120066"/>
            <a:ext cx="3841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5</a:t>
            </a:r>
            <a:r>
              <a:rPr lang="pt-BR" b="1" dirty="0" smtClean="0"/>
              <a:t>: C </a:t>
            </a:r>
            <a:r>
              <a:rPr lang="pt-BR" b="1" dirty="0"/>
              <a:t>O M P R O M I S   S L U I T E 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275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004 0.00115 C -0.13403 -0.06593 -0.08403 -0.12399 -0.01702 -0.12815 C 0.04704 -0.13278 0.10694 -0.0879 0.11093 -0.0229 C 0.11597 0.03724 0.07395 0.09322 0.01389 0.09715 C -0.04098 0.10016 -0.09306 0.06292 -0.09705 0.00694 C -0.10105 -0.04418 -0.06598 -0.09184 -0.01511 -0.09577 C 0.03194 -0.09878 0.07604 -0.06778 0.07899 -0.02082 C 0.08194 0.02105 0.05399 0.06222 0.01198 0.06407 C -0.02605 0.06708 -0.06198 0.04326 -0.06511 0.00509 C -0.06702 -0.02892 -0.04601 -0.062 -0.01302 -0.06385 C 0.01597 -0.06593 0.04496 -0.04789 0.04704 -0.01874 C 0.04895 0.00624 0.03402 0.03007 0.00989 0.03215 C -0.01007 0.03423 -0.03108 0.02313 -0.03212 0.00324 C -0.03403 -0.01296 -0.02605 -0.02984 -0.01111 -0.03192 C 0.00104 -0.03192 0.01302 -0.02776 0.01493 -0.01712 C 0.01597 -0.00995 0.01389 -0.00278 0.00798 1.83669E-6 C 0.00503 0.00115 0.00295 0.00115 3.88889E-6 1.83669E-6 " pathEditMode="relative" rAng="0" ptsTypes="ffffffffffff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01" y="-17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463" y="1052736"/>
            <a:ext cx="7416824" cy="5507202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2123728" y="332656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dirty="0">
                <a:solidFill>
                  <a:srgbClr val="00B050"/>
                </a:solidFill>
              </a:rPr>
              <a:t>Thomas-</a:t>
            </a:r>
            <a:r>
              <a:rPr lang="nl-NL" sz="4000" b="1" dirty="0" err="1">
                <a:solidFill>
                  <a:srgbClr val="00B050"/>
                </a:solidFill>
              </a:rPr>
              <a:t>Kilmann</a:t>
            </a:r>
            <a:r>
              <a:rPr lang="nl-NL" sz="4000" b="1" dirty="0">
                <a:solidFill>
                  <a:srgbClr val="00B050"/>
                </a:solidFill>
              </a:rPr>
              <a:t> model</a:t>
            </a:r>
          </a:p>
        </p:txBody>
      </p:sp>
    </p:spTree>
    <p:extLst>
      <p:ext uri="{BB962C8B-B14F-4D97-AF65-F5344CB8AC3E}">
        <p14:creationId xmlns:p14="http://schemas.microsoft.com/office/powerpoint/2010/main" val="247087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980729"/>
            <a:ext cx="7243329" cy="528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66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921" y="1501139"/>
            <a:ext cx="6552728" cy="4278911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619672" y="570887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rgbClr val="00B050"/>
                </a:solidFill>
              </a:rPr>
              <a:t>Leiderschapsinvloeden </a:t>
            </a:r>
            <a:r>
              <a:rPr lang="nl-NL" sz="3600" b="1" dirty="0" err="1" smtClean="0">
                <a:solidFill>
                  <a:srgbClr val="00B050"/>
                </a:solidFill>
              </a:rPr>
              <a:t>Covey</a:t>
            </a:r>
            <a:endParaRPr lang="nl-NL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83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233135" y="805354"/>
            <a:ext cx="5310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rgbClr val="FF0000"/>
                </a:solidFill>
              </a:rPr>
              <a:t>1: </a:t>
            </a:r>
            <a:r>
              <a:rPr lang="nl-NL" sz="2000" b="1" dirty="0" err="1" smtClean="0">
                <a:solidFill>
                  <a:srgbClr val="FF0000"/>
                </a:solidFill>
              </a:rPr>
              <a:t>pro-actieve</a:t>
            </a:r>
            <a:r>
              <a:rPr lang="nl-NL" sz="2000" b="1" dirty="0" smtClean="0">
                <a:solidFill>
                  <a:srgbClr val="FF0000"/>
                </a:solidFill>
              </a:rPr>
              <a:t> </a:t>
            </a:r>
            <a:r>
              <a:rPr lang="nl-NL" sz="2000" b="1" dirty="0" smtClean="0">
                <a:solidFill>
                  <a:srgbClr val="FF0000"/>
                </a:solidFill>
              </a:rPr>
              <a:t>levenshouding</a:t>
            </a:r>
            <a:endParaRPr lang="nl-NL" sz="2000" b="1" dirty="0">
              <a:solidFill>
                <a:srgbClr val="FF00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179530" y="1467763"/>
            <a:ext cx="6424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rgbClr val="FF0000"/>
                </a:solidFill>
              </a:rPr>
              <a:t>2: </a:t>
            </a:r>
            <a:r>
              <a:rPr lang="nl-NL" sz="2000" b="1" dirty="0">
                <a:solidFill>
                  <a:srgbClr val="FF0000"/>
                </a:solidFill>
              </a:rPr>
              <a:t>doelgerichte inzet (begin met het einde voor ogen</a:t>
            </a:r>
            <a:r>
              <a:rPr lang="nl-NL" sz="2000" b="1" dirty="0" smtClean="0">
                <a:solidFill>
                  <a:srgbClr val="FF0000"/>
                </a:solidFill>
              </a:rPr>
              <a:t>);</a:t>
            </a:r>
            <a:endParaRPr lang="nl-NL" sz="2000" b="1" dirty="0">
              <a:solidFill>
                <a:srgbClr val="FF00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233135" y="2018449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rgbClr val="FF0000"/>
                </a:solidFill>
              </a:rPr>
              <a:t>3: prioriteiten stellen</a:t>
            </a:r>
            <a:endParaRPr lang="nl-NL" sz="2000" b="1" dirty="0">
              <a:solidFill>
                <a:srgbClr val="FF00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179530" y="4653136"/>
            <a:ext cx="6424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rgbClr val="FF0000"/>
                </a:solidFill>
              </a:rPr>
              <a:t>7</a:t>
            </a:r>
            <a:r>
              <a:rPr lang="nl-NL" sz="2000" b="1" dirty="0" smtClean="0">
                <a:solidFill>
                  <a:srgbClr val="FF0000"/>
                </a:solidFill>
              </a:rPr>
              <a:t>: </a:t>
            </a:r>
            <a:r>
              <a:rPr lang="nl-NL" sz="2000" b="1" dirty="0">
                <a:solidFill>
                  <a:srgbClr val="FF0000"/>
                </a:solidFill>
              </a:rPr>
              <a:t>voldoende rust nemen en ontspannen (balans tussen productie en productiemiddelen)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2159962" y="3356992"/>
            <a:ext cx="6300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rgbClr val="FF0000"/>
                </a:solidFill>
              </a:rPr>
              <a:t>5: </a:t>
            </a:r>
            <a:r>
              <a:rPr lang="nl-NL" sz="2000" b="1" dirty="0">
                <a:solidFill>
                  <a:srgbClr val="FF0000"/>
                </a:solidFill>
              </a:rPr>
              <a:t>aandacht voor andermans belangen (</a:t>
            </a:r>
            <a:r>
              <a:rPr lang="nl-NL" sz="2000" b="1" dirty="0" smtClean="0">
                <a:solidFill>
                  <a:srgbClr val="FF0000"/>
                </a:solidFill>
              </a:rPr>
              <a:t>empathie)</a:t>
            </a:r>
            <a:endParaRPr lang="nl-NL" sz="2000" b="1" dirty="0">
              <a:solidFill>
                <a:srgbClr val="FF00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142871" y="4005064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rgbClr val="FF0000"/>
                </a:solidFill>
              </a:rPr>
              <a:t>6: </a:t>
            </a:r>
            <a:r>
              <a:rPr lang="nl-NL" sz="2000" b="1" dirty="0">
                <a:solidFill>
                  <a:srgbClr val="FF0000"/>
                </a:solidFill>
              </a:rPr>
              <a:t>profijt uit verschillen halen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2228037" y="2668270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>
                <a:solidFill>
                  <a:srgbClr val="FF0000"/>
                </a:solidFill>
              </a:rPr>
              <a:t>4: </a:t>
            </a:r>
            <a:r>
              <a:rPr lang="nl-NL" sz="2000" b="1" dirty="0">
                <a:solidFill>
                  <a:srgbClr val="FF0000"/>
                </a:solidFill>
              </a:rPr>
              <a:t>streven naar gezamenlijk profijt (</a:t>
            </a:r>
            <a:r>
              <a:rPr lang="nl-NL" sz="2000" b="1" dirty="0" smtClean="0">
                <a:solidFill>
                  <a:srgbClr val="FF0000"/>
                </a:solidFill>
              </a:rPr>
              <a:t>synergie)</a:t>
            </a:r>
            <a:endParaRPr lang="nl-NL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44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20688"/>
            <a:ext cx="6984776" cy="535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00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36712"/>
            <a:ext cx="6875026" cy="468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60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695615"/>
            <a:ext cx="5404816" cy="536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81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157</Words>
  <Application>Microsoft Office PowerPoint</Application>
  <PresentationFormat>Diavoorstelling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Géraar</dc:creator>
  <cp:lastModifiedBy>Robbert Oosterom</cp:lastModifiedBy>
  <cp:revision>17</cp:revision>
  <dcterms:created xsi:type="dcterms:W3CDTF">2011-05-17T20:01:52Z</dcterms:created>
  <dcterms:modified xsi:type="dcterms:W3CDTF">2014-02-11T10:18:48Z</dcterms:modified>
</cp:coreProperties>
</file>